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notesMasterIdLst>
    <p:notesMasterId r:id="rId13"/>
  </p:notesMasterIdLst>
  <p:handoutMasterIdLst>
    <p:handoutMasterId r:id="rId14"/>
  </p:handoutMasterIdLst>
  <p:sldIdLst>
    <p:sldId id="256" r:id="rId2"/>
    <p:sldId id="257" r:id="rId3"/>
    <p:sldId id="264" r:id="rId4"/>
    <p:sldId id="258" r:id="rId5"/>
    <p:sldId id="265" r:id="rId6"/>
    <p:sldId id="259" r:id="rId7"/>
    <p:sldId id="266"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60"/>
    <p:restoredTop sz="71786"/>
  </p:normalViewPr>
  <p:slideViewPr>
    <p:cSldViewPr snapToGrid="0" snapToObjects="1">
      <p:cViewPr varScale="1">
        <p:scale>
          <a:sx n="55" d="100"/>
          <a:sy n="55" d="100"/>
        </p:scale>
        <p:origin x="208" y="4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11T16:08:06.057" idx="1">
    <p:pos x="10" y="10"/>
    <p:text>Jacquelyn,
You have created a WONDERFUL PowerPoint on “Classroom Procedures and Diversity.  You have included eleven slides on your Presentation designed to show your elementary students on the first day of school.  Your Power Point is visually appealing and designed for the age of your kindergarten students.  The creativity you used in designing a Presentation around the Pixar movies is just INCREDIBLE!!  Your Presenter’s Notes help round out each slide as you are able to discuss each one with the kindergarten children.    
The three-part PowerPoint Presentation included great visual slides which addressed how you will introduce yourself to the students; behavior expectations; classroom policies and procedures; how you will address the diverse needs in your classroom; and how you will establish, maintain, an ongoing, positive and collaborative relationship with families.  All of these are important to establish at the beginning of the school year for a successful school experience for all stakeholders.
GREAT Presentation, Jacquelyn!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33C5D5-78C9-5743-BAF3-D4F09D1FD1F0}" type="datetimeFigureOut">
              <a:rPr lang="en-US" smtClean="0"/>
              <a:t>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8A0CD4-70D3-4A4B-B331-AD06AECA3A7C}" type="slidenum">
              <a:rPr lang="en-US" smtClean="0"/>
              <a:t>‹#›</a:t>
            </a:fld>
            <a:endParaRPr lang="en-US"/>
          </a:p>
        </p:txBody>
      </p:sp>
    </p:spTree>
    <p:extLst>
      <p:ext uri="{BB962C8B-B14F-4D97-AF65-F5344CB8AC3E}">
        <p14:creationId xmlns:p14="http://schemas.microsoft.com/office/powerpoint/2010/main" val="274918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A430E-2679-3641-B48D-7615BF157027}" type="datetimeFigureOut">
              <a:rPr lang="en-US" smtClean="0"/>
              <a:t>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FE2EF-FE1F-8248-A976-99E275355ED6}" type="slidenum">
              <a:rPr lang="en-US" smtClean="0"/>
              <a:t>‹#›</a:t>
            </a:fld>
            <a:endParaRPr lang="en-US"/>
          </a:p>
        </p:txBody>
      </p:sp>
    </p:spTree>
    <p:extLst>
      <p:ext uri="{BB962C8B-B14F-4D97-AF65-F5344CB8AC3E}">
        <p14:creationId xmlns:p14="http://schemas.microsoft.com/office/powerpoint/2010/main" val="2047240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E2EF-FE1F-8248-A976-99E275355ED6}" type="slidenum">
              <a:rPr lang="en-US" smtClean="0"/>
              <a:t>1</a:t>
            </a:fld>
            <a:endParaRPr lang="en-US"/>
          </a:p>
        </p:txBody>
      </p:sp>
    </p:spTree>
    <p:extLst>
      <p:ext uri="{BB962C8B-B14F-4D97-AF65-F5344CB8AC3E}">
        <p14:creationId xmlns:p14="http://schemas.microsoft.com/office/powerpoint/2010/main" val="1916568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“Look at all those toys, who work together as a team to solve problems! That is how I want our classroom to be. Like each toy, we all have different backgrounds that make us special, so it is</a:t>
            </a:r>
            <a:r>
              <a:rPr lang="en-US" sz="1200" b="0" i="0" kern="1200" baseline="0" dirty="0">
                <a:solidFill>
                  <a:schemeClr val="tx1"/>
                </a:solidFill>
                <a:effectLst/>
                <a:latin typeface="+mn-lt"/>
                <a:ea typeface="+mn-ea"/>
                <a:cs typeface="+mn-cs"/>
              </a:rPr>
              <a:t> important to ’be a friend’ to one another! It may be new to you, so if you have a question, ask but be kind and respectful! Some students may have a different language like the Aliens, others may not talk much at all like good old Bullseye, and maybe the person sitting next to you comes from a different place like Buzz Lightyear. If we have a classroom that values each of our differences, we will go ‘to infinity and beyond!’</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5FE2EF-FE1F-8248-A976-99E275355ED6}" type="slidenum">
              <a:rPr lang="en-US" smtClean="0"/>
              <a:t>10</a:t>
            </a:fld>
            <a:endParaRPr lang="en-US"/>
          </a:p>
        </p:txBody>
      </p:sp>
    </p:spTree>
    <p:extLst>
      <p:ext uri="{BB962C8B-B14F-4D97-AF65-F5344CB8AC3E}">
        <p14:creationId xmlns:p14="http://schemas.microsoft.com/office/powerpoint/2010/main" val="49965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Explain to students</a:t>
            </a:r>
            <a:r>
              <a:rPr lang="en-US" sz="1200" kern="1200" baseline="0" dirty="0">
                <a:solidFill>
                  <a:schemeClr val="tx1"/>
                </a:solidFill>
                <a:latin typeface="+mn-lt"/>
                <a:ea typeface="+mn-ea"/>
                <a:cs typeface="+mn-cs"/>
              </a:rPr>
              <a:t> that when they have balloons taken away for undesired behaviors or if they have a ‘popped balloon’ day, that I will be in contact with their parents to talk about their day. I will send home communication binders if requested or as needed, and send classroom news letters every 3-6 weeks, or as needed. </a:t>
            </a:r>
            <a:r>
              <a:rPr lang="en-US" sz="1200" kern="1200" dirty="0">
                <a:solidFill>
                  <a:schemeClr val="tx1"/>
                </a:solidFill>
                <a:effectLst/>
                <a:latin typeface="+mn-lt"/>
                <a:ea typeface="+mn-ea"/>
                <a:cs typeface="+mn-cs"/>
              </a:rPr>
              <a:t>It is important to have a strong but positive relationship with the parents of students and to encourage the same between parent and student.</a:t>
            </a:r>
            <a:r>
              <a:rPr lang="en-US" sz="120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As a fun activity to spread throughout the year, I will communicate with parents or guardians and have them pick a day to come in, secretively! They will send in fun facts about their child throughout the day to see if the class can guess, then the parent or guardian will surprise the class and bring the student’s favorite book and read it to the class. I want to include parents/guardians as much as possible to help maintain a collaborative relationship with them and allow time in the educational setting with their child.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“Lets have an incredible year!”</a:t>
            </a:r>
            <a:endParaRPr lang="en-US" dirty="0"/>
          </a:p>
        </p:txBody>
      </p:sp>
      <p:sp>
        <p:nvSpPr>
          <p:cNvPr id="4" name="Slide Number Placeholder 3"/>
          <p:cNvSpPr>
            <a:spLocks noGrp="1"/>
          </p:cNvSpPr>
          <p:nvPr>
            <p:ph type="sldNum" sz="quarter" idx="10"/>
          </p:nvPr>
        </p:nvSpPr>
        <p:spPr/>
        <p:txBody>
          <a:bodyPr/>
          <a:lstStyle/>
          <a:p>
            <a:fld id="{7C5FE2EF-FE1F-8248-A976-99E275355ED6}" type="slidenum">
              <a:rPr lang="en-US" smtClean="0"/>
              <a:t>11</a:t>
            </a:fld>
            <a:endParaRPr lang="en-US"/>
          </a:p>
        </p:txBody>
      </p:sp>
    </p:spTree>
    <p:extLst>
      <p:ext uri="{BB962C8B-B14F-4D97-AF65-F5344CB8AC3E}">
        <p14:creationId xmlns:p14="http://schemas.microsoft.com/office/powerpoint/2010/main" val="2234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“Hi class!</a:t>
            </a:r>
            <a:r>
              <a:rPr lang="en-US" sz="1200" b="0" i="0" kern="1200" baseline="0" dirty="0">
                <a:solidFill>
                  <a:schemeClr val="tx1"/>
                </a:solidFill>
                <a:effectLst/>
                <a:latin typeface="+mn-lt"/>
                <a:ea typeface="+mn-ea"/>
                <a:cs typeface="+mn-cs"/>
              </a:rPr>
              <a:t> My name is Miss J and I am just as excited as Joy looks to be your kindergarten teacher this year! I love Pixar &amp; Disney movies so you’ll see a lot more of my friends that you may recognize from movies in our classroom.”</a:t>
            </a:r>
            <a:endParaRPr lang="en-US" dirty="0"/>
          </a:p>
        </p:txBody>
      </p:sp>
      <p:sp>
        <p:nvSpPr>
          <p:cNvPr id="4" name="Slide Number Placeholder 3"/>
          <p:cNvSpPr>
            <a:spLocks noGrp="1"/>
          </p:cNvSpPr>
          <p:nvPr>
            <p:ph type="sldNum" sz="quarter" idx="10"/>
          </p:nvPr>
        </p:nvSpPr>
        <p:spPr/>
        <p:txBody>
          <a:bodyPr/>
          <a:lstStyle/>
          <a:p>
            <a:fld id="{7C5FE2EF-FE1F-8248-A976-99E275355ED6}" type="slidenum">
              <a:rPr lang="en-US" smtClean="0"/>
              <a:t>2</a:t>
            </a:fld>
            <a:endParaRPr lang="en-US"/>
          </a:p>
        </p:txBody>
      </p:sp>
    </p:spTree>
    <p:extLst>
      <p:ext uri="{BB962C8B-B14F-4D97-AF65-F5344CB8AC3E}">
        <p14:creationId xmlns:p14="http://schemas.microsoft.com/office/powerpoint/2010/main" val="52751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“Like Joy, I love positive energy high fives and friendly smiles , so lets go around the room, say howdy and introduce yourselves! Don</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t forget how old you are and maybe even your favorite movie character! I’m so happy you are all part of this ’round up!”</a:t>
            </a:r>
            <a:endParaRPr lang="en-US" dirty="0"/>
          </a:p>
          <a:p>
            <a:endParaRPr lang="en-US" dirty="0"/>
          </a:p>
        </p:txBody>
      </p:sp>
      <p:sp>
        <p:nvSpPr>
          <p:cNvPr id="4" name="Slide Number Placeholder 3"/>
          <p:cNvSpPr>
            <a:spLocks noGrp="1"/>
          </p:cNvSpPr>
          <p:nvPr>
            <p:ph type="sldNum" sz="quarter" idx="10"/>
          </p:nvPr>
        </p:nvSpPr>
        <p:spPr/>
        <p:txBody>
          <a:bodyPr/>
          <a:lstStyle/>
          <a:p>
            <a:fld id="{7C5FE2EF-FE1F-8248-A976-99E275355ED6}" type="slidenum">
              <a:rPr lang="en-US" smtClean="0"/>
              <a:t>3</a:t>
            </a:fld>
            <a:endParaRPr lang="en-US"/>
          </a:p>
        </p:txBody>
      </p:sp>
    </p:spTree>
    <p:extLst>
      <p:ext uri="{BB962C8B-B14F-4D97-AF65-F5344CB8AC3E}">
        <p14:creationId xmlns:p14="http://schemas.microsoft.com/office/powerpoint/2010/main" val="131321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students have converse with one another, answer any questions they may have about</a:t>
            </a:r>
            <a:r>
              <a:rPr lang="en-US" sz="1200" b="0" i="0" kern="1200" baseline="0" dirty="0">
                <a:solidFill>
                  <a:schemeClr val="tx1"/>
                </a:solidFill>
                <a:effectLst/>
                <a:latin typeface="+mn-lt"/>
                <a:ea typeface="+mn-ea"/>
                <a:cs typeface="+mn-cs"/>
              </a:rPr>
              <a:t> yourself... Make them comfortable, the first day should be fun!)</a:t>
            </a:r>
          </a:p>
          <a:p>
            <a:r>
              <a:rPr lang="en-US" sz="1200" b="0" i="0" kern="1200" baseline="0" dirty="0">
                <a:solidFill>
                  <a:schemeClr val="tx1"/>
                </a:solidFill>
                <a:effectLst/>
                <a:latin typeface="+mn-lt"/>
                <a:ea typeface="+mn-ea"/>
                <a:cs typeface="+mn-cs"/>
              </a:rPr>
              <a:t>“Who has rules at home? We all know that the Minions had rules to follow or things went crazy! Listen to directions. We must always walk in the classroom to keep us safe, ask to get up from your tables, leave the room or to use the bathroom, and to be as kind as Agnus to her unicorns, making good choices for yourself and to your classmates.”</a:t>
            </a:r>
          </a:p>
          <a:p>
            <a:r>
              <a:rPr lang="en-US" sz="1200" b="0" i="0" kern="1200" baseline="0" dirty="0">
                <a:solidFill>
                  <a:schemeClr val="tx1"/>
                </a:solidFill>
                <a:effectLst/>
                <a:latin typeface="+mn-lt"/>
                <a:ea typeface="+mn-ea"/>
                <a:cs typeface="+mn-cs"/>
              </a:rPr>
              <a:t>(After answering any questions the students may have, include that these rules will be posted by the morning group area to help them remember throughout the year. </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7C5FE2EF-FE1F-8248-A976-99E275355ED6}" type="slidenum">
              <a:rPr lang="en-US" smtClean="0"/>
              <a:t>4</a:t>
            </a:fld>
            <a:endParaRPr lang="en-US"/>
          </a:p>
        </p:txBody>
      </p:sp>
    </p:spTree>
    <p:extLst>
      <p:ext uri="{BB962C8B-B14F-4D97-AF65-F5344CB8AC3E}">
        <p14:creationId xmlns:p14="http://schemas.microsoft.com/office/powerpoint/2010/main" val="114769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Describe the desired</a:t>
            </a:r>
            <a:r>
              <a:rPr lang="en-US" sz="1200" b="0" i="0" kern="1200" baseline="0" dirty="0">
                <a:solidFill>
                  <a:schemeClr val="tx1"/>
                </a:solidFill>
                <a:effectLst/>
                <a:latin typeface="+mn-lt"/>
                <a:ea typeface="+mn-ea"/>
                <a:cs typeface="+mn-cs"/>
              </a:rPr>
              <a:t> behaviors to the students and remember to tell them that not only does their behavior affect them but the class as a whole. We are a team after all! Describe the giving/taking away of balloons on the ‘Up’ house, each day they will start out with 7 balloons and it takes 12 to fly away into the land of positive praise and rewards! I will give the student the option to have their ‘house’ reward at their desk or in the front of the classroom: this way they have the choice of where they will need their ”behavior chart” to achieve ‘balloons!’ I want to stress that some students may feel embarrassed or frustrated if their behavior is for the entire class to see; however, some may want theirs up there for the challenge and the responsibility to earn balloons for their house. Students that have a bad morning but good afternoon can have chances to add balloons to ‘soar’ instead of being stuck ’on the ground’ with no balloons at all! I will have my own private calendar that will collect the students’ data daily, so if any students have any “popped balloon’ days or negative behaviors, parents may be contacted and I will have the data to show. Rewards for these soaring houses can be tangible rewards, extra recess time, a ’my favorite </a:t>
            </a:r>
            <a:r>
              <a:rPr lang="en-US" sz="1200" b="0" i="0" kern="1200" baseline="0" dirty="0" err="1">
                <a:solidFill>
                  <a:schemeClr val="tx1"/>
                </a:solidFill>
                <a:effectLst/>
                <a:latin typeface="+mn-lt"/>
                <a:ea typeface="+mn-ea"/>
                <a:cs typeface="+mn-cs"/>
              </a:rPr>
              <a:t>tshirt</a:t>
            </a:r>
            <a:r>
              <a:rPr lang="en-US" sz="1200" b="0" i="0" kern="1200" baseline="0" dirty="0">
                <a:solidFill>
                  <a:schemeClr val="tx1"/>
                </a:solidFill>
                <a:effectLst/>
                <a:latin typeface="+mn-lt"/>
                <a:ea typeface="+mn-ea"/>
                <a:cs typeface="+mn-cs"/>
              </a:rPr>
              <a:t> day,’ etc. </a:t>
            </a:r>
          </a:p>
          <a:p>
            <a:endParaRPr lang="en-US" dirty="0"/>
          </a:p>
        </p:txBody>
      </p:sp>
      <p:sp>
        <p:nvSpPr>
          <p:cNvPr id="4" name="Slide Number Placeholder 3"/>
          <p:cNvSpPr>
            <a:spLocks noGrp="1"/>
          </p:cNvSpPr>
          <p:nvPr>
            <p:ph type="sldNum" sz="quarter" idx="10"/>
          </p:nvPr>
        </p:nvSpPr>
        <p:spPr/>
        <p:txBody>
          <a:bodyPr/>
          <a:lstStyle/>
          <a:p>
            <a:fld id="{7C5FE2EF-FE1F-8248-A976-99E275355ED6}" type="slidenum">
              <a:rPr lang="en-US" smtClean="0"/>
              <a:t>5</a:t>
            </a:fld>
            <a:endParaRPr lang="en-US"/>
          </a:p>
        </p:txBody>
      </p:sp>
    </p:spTree>
    <p:extLst>
      <p:ext uri="{BB962C8B-B14F-4D97-AF65-F5344CB8AC3E}">
        <p14:creationId xmlns:p14="http://schemas.microsoft.com/office/powerpoint/2010/main" val="43102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Describe the procedures of</a:t>
            </a:r>
            <a:r>
              <a:rPr lang="en-US" sz="1200" b="0" i="0" kern="1200" baseline="0" dirty="0">
                <a:solidFill>
                  <a:schemeClr val="tx1"/>
                </a:solidFill>
                <a:effectLst/>
                <a:latin typeface="+mn-lt"/>
                <a:ea typeface="+mn-ea"/>
                <a:cs typeface="+mn-cs"/>
              </a:rPr>
              <a:t> the classroom:</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Entering the classroom</a:t>
            </a:r>
          </a:p>
          <a:p>
            <a:r>
              <a:rPr lang="en-US" sz="1200" b="1" i="0" kern="1200" dirty="0">
                <a:solidFill>
                  <a:schemeClr val="tx1"/>
                </a:solidFill>
                <a:effectLst/>
                <a:latin typeface="+mn-lt"/>
                <a:ea typeface="+mn-ea"/>
                <a:cs typeface="+mn-cs"/>
              </a:rPr>
              <a:t>Using the restrooms: </a:t>
            </a:r>
            <a:r>
              <a:rPr lang="en-US" sz="1200" b="0" i="0" kern="1200" dirty="0">
                <a:solidFill>
                  <a:schemeClr val="tx1"/>
                </a:solidFill>
                <a:effectLst/>
                <a:latin typeface="+mn-lt"/>
                <a:ea typeface="+mn-ea"/>
                <a:cs typeface="+mn-cs"/>
              </a:rPr>
              <a:t>all students must ask to leave the classroom and use the restroom, talk</a:t>
            </a:r>
            <a:r>
              <a:rPr lang="en-US" sz="1200" b="0" i="0" kern="1200" baseline="0" dirty="0">
                <a:solidFill>
                  <a:schemeClr val="tx1"/>
                </a:solidFill>
                <a:effectLst/>
                <a:latin typeface="+mn-lt"/>
                <a:ea typeface="+mn-ea"/>
                <a:cs typeface="+mn-cs"/>
              </a:rPr>
              <a:t> about the importance of washing hands</a:t>
            </a:r>
          </a:p>
          <a:p>
            <a:r>
              <a:rPr lang="en-US" sz="1200" b="1" i="0" kern="1200" baseline="0" dirty="0">
                <a:solidFill>
                  <a:schemeClr val="tx1"/>
                </a:solidFill>
                <a:effectLst/>
                <a:latin typeface="+mn-lt"/>
                <a:ea typeface="+mn-ea"/>
                <a:cs typeface="+mn-cs"/>
              </a:rPr>
              <a:t>Turning in assignments and homework: </a:t>
            </a:r>
            <a:r>
              <a:rPr lang="en-US" sz="1200" b="0" i="0" kern="1200" baseline="0" dirty="0">
                <a:solidFill>
                  <a:schemeClr val="tx1"/>
                </a:solidFill>
                <a:effectLst/>
                <a:latin typeface="+mn-lt"/>
                <a:ea typeface="+mn-ea"/>
                <a:cs typeface="+mn-cs"/>
              </a:rPr>
              <a:t>students will go into their individual boxes to keep things organized, once they are done with their work they can get up and turn it in, then return to their desk to color or read a book that is at their desk to avoid unnecessary traffic</a:t>
            </a:r>
          </a:p>
          <a:p>
            <a:r>
              <a:rPr lang="en-US" sz="1200" b="1" i="0" kern="1200" baseline="0" dirty="0">
                <a:solidFill>
                  <a:schemeClr val="tx1"/>
                </a:solidFill>
                <a:effectLst/>
                <a:latin typeface="+mn-lt"/>
                <a:ea typeface="+mn-ea"/>
                <a:cs typeface="+mn-cs"/>
              </a:rPr>
              <a:t>Gaining teacher attention: </a:t>
            </a:r>
            <a:r>
              <a:rPr lang="en-US" sz="1200" b="0" i="0" kern="1200" baseline="0" dirty="0">
                <a:solidFill>
                  <a:schemeClr val="tx1"/>
                </a:solidFill>
                <a:effectLst/>
                <a:latin typeface="+mn-lt"/>
                <a:ea typeface="+mn-ea"/>
                <a:cs typeface="+mn-cs"/>
              </a:rPr>
              <a:t>Tell students to always raise their hand to ask the teacher a question. We want our classroom at a scare-floor noise level! Remember to be patient and wait your turn</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5FE2EF-FE1F-8248-A976-99E275355ED6}" type="slidenum">
              <a:rPr lang="en-US" smtClean="0"/>
              <a:t>6</a:t>
            </a:fld>
            <a:endParaRPr lang="en-US"/>
          </a:p>
        </p:txBody>
      </p:sp>
    </p:spTree>
    <p:extLst>
      <p:ext uri="{BB962C8B-B14F-4D97-AF65-F5344CB8AC3E}">
        <p14:creationId xmlns:p14="http://schemas.microsoft.com/office/powerpoint/2010/main" val="53230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Food</a:t>
            </a:r>
            <a:r>
              <a:rPr lang="en-US" b="1" baseline="0" dirty="0"/>
              <a:t> in the classroom</a:t>
            </a:r>
            <a:r>
              <a:rPr lang="en-US" b="0" baseline="0" dirty="0"/>
              <a:t>: explain to students that food attracts bugs and could make messes, in addition to any allergies that the students may or may not have. Make it important to talk about food allergies and the safety measures to keep everyone safe.</a:t>
            </a:r>
          </a:p>
          <a:p>
            <a:r>
              <a:rPr lang="en-US" b="1" dirty="0"/>
              <a:t>Technology</a:t>
            </a:r>
            <a:r>
              <a:rPr lang="en-US" b="1" baseline="0" dirty="0"/>
              <a:t> in the classroom:</a:t>
            </a:r>
            <a:r>
              <a:rPr lang="en-US" b="0" baseline="0" dirty="0"/>
              <a:t> Gaming, phone, or any other type of device are not allowed in the classroom. Student laptop or class computers may be provided but they are in the class for learning purposes. Inform the students that a warning will be issued if they bring a device into the classroom, if it is seen again, the teacher will have to hold onto it the rest of the day.</a:t>
            </a:r>
            <a:endParaRPr lang="en-US" b="1" dirty="0"/>
          </a:p>
        </p:txBody>
      </p:sp>
      <p:sp>
        <p:nvSpPr>
          <p:cNvPr id="4" name="Slide Number Placeholder 3"/>
          <p:cNvSpPr>
            <a:spLocks noGrp="1"/>
          </p:cNvSpPr>
          <p:nvPr>
            <p:ph type="sldNum" sz="quarter" idx="10"/>
          </p:nvPr>
        </p:nvSpPr>
        <p:spPr/>
        <p:txBody>
          <a:bodyPr/>
          <a:lstStyle/>
          <a:p>
            <a:fld id="{7C5FE2EF-FE1F-8248-A976-99E275355ED6}" type="slidenum">
              <a:rPr lang="en-US" smtClean="0"/>
              <a:t>7</a:t>
            </a:fld>
            <a:endParaRPr lang="en-US"/>
          </a:p>
        </p:txBody>
      </p:sp>
    </p:spTree>
    <p:extLst>
      <p:ext uri="{BB962C8B-B14F-4D97-AF65-F5344CB8AC3E}">
        <p14:creationId xmlns:p14="http://schemas.microsoft.com/office/powerpoint/2010/main" val="17253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“Look around the room, who sees anyone that looks just like you? How about who wears the same glasses as you,</a:t>
            </a:r>
            <a:r>
              <a:rPr lang="en-US" sz="1200" b="0" i="0" kern="1200" baseline="0" dirty="0">
                <a:solidFill>
                  <a:schemeClr val="tx1"/>
                </a:solidFill>
                <a:effectLst/>
                <a:latin typeface="+mn-lt"/>
                <a:ea typeface="+mn-ea"/>
                <a:cs typeface="+mn-cs"/>
              </a:rPr>
              <a:t> or who here brought the same lunch? If any of you have seen A Bugs Life, you know how many different characters use their special talents to work together. Each of you are special and may learn differently, can’t eat certain foods or need extra help to learn than the person sitting next to you. Remember to treat each other with kindness and celebrate your differences! There are millions of bugs but only one you!”</a:t>
            </a:r>
            <a:endParaRPr lang="en-US" dirty="0"/>
          </a:p>
        </p:txBody>
      </p:sp>
      <p:sp>
        <p:nvSpPr>
          <p:cNvPr id="4" name="Slide Number Placeholder 3"/>
          <p:cNvSpPr>
            <a:spLocks noGrp="1"/>
          </p:cNvSpPr>
          <p:nvPr>
            <p:ph type="sldNum" sz="quarter" idx="10"/>
          </p:nvPr>
        </p:nvSpPr>
        <p:spPr/>
        <p:txBody>
          <a:bodyPr/>
          <a:lstStyle/>
          <a:p>
            <a:fld id="{7C5FE2EF-FE1F-8248-A976-99E275355ED6}" type="slidenum">
              <a:rPr lang="en-US" smtClean="0"/>
              <a:t>8</a:t>
            </a:fld>
            <a:endParaRPr lang="en-US"/>
          </a:p>
        </p:txBody>
      </p:sp>
    </p:spTree>
    <p:extLst>
      <p:ext uri="{BB962C8B-B14F-4D97-AF65-F5344CB8AC3E}">
        <p14:creationId xmlns:p14="http://schemas.microsoft.com/office/powerpoint/2010/main" val="2112794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a:t>
            </a:r>
            <a:r>
              <a:rPr lang="en-US" sz="1200" b="0" i="0" kern="1200" baseline="0" dirty="0">
                <a:solidFill>
                  <a:schemeClr val="tx1"/>
                </a:solidFill>
                <a:effectLst/>
                <a:latin typeface="+mn-lt"/>
                <a:ea typeface="+mn-ea"/>
                <a:cs typeface="+mn-cs"/>
              </a:rPr>
              <a:t> this time, students will maybe notice the differences between them and their peers. Explain to them as their teacher, I am here to help! Changing letters to different languages, giving time for extra help, using group work and collaboration to strengthen weaknesses and highlight strengths, guided reading groups, etc. If a lot of diversity appears in my classroom, I will briefly discuss a time in the year where we will celebrate the different holidays of the students in the class, with food, trinkets, videos, music, and more. I also want to review each students’ needs in the classroom and  let them know that there are modifications or flexible options to further their learning, flexible seating for example.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5FE2EF-FE1F-8248-A976-99E275355ED6}" type="slidenum">
              <a:rPr lang="en-US" smtClean="0"/>
              <a:t>9</a:t>
            </a:fld>
            <a:endParaRPr lang="en-US"/>
          </a:p>
        </p:txBody>
      </p:sp>
    </p:spTree>
    <p:extLst>
      <p:ext uri="{BB962C8B-B14F-4D97-AF65-F5344CB8AC3E}">
        <p14:creationId xmlns:p14="http://schemas.microsoft.com/office/powerpoint/2010/main" val="91565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smtClean="0"/>
              <a:t>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84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035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smtClean="0"/>
              <a:t>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28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smtClean="0"/>
              <a:t>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2414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3294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smtClean="0"/>
              <a:t>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715373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smtClean="0"/>
              <a:t>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89293814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smtClean="0"/>
              <a:t>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9562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642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04398700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481466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3675634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tiff"/><Relationship Id="rId8" Type="http://schemas.openxmlformats.org/officeDocument/2006/relationships/image" Target="../media/image11.png"/><Relationship Id="rId9"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tiff"/><Relationship Id="rId5"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5299" y="1698032"/>
            <a:ext cx="3741596" cy="4883890"/>
          </a:xfrm>
          <a:prstGeom prst="rect">
            <a:avLst/>
          </a:prstGeom>
        </p:spPr>
      </p:pic>
      <p:sp>
        <p:nvSpPr>
          <p:cNvPr id="3" name="Subtitle 2"/>
          <p:cNvSpPr>
            <a:spLocks noGrp="1"/>
          </p:cNvSpPr>
          <p:nvPr>
            <p:ph type="subTitle" idx="1"/>
          </p:nvPr>
        </p:nvSpPr>
        <p:spPr>
          <a:xfrm>
            <a:off x="8636973" y="5083134"/>
            <a:ext cx="3135109" cy="1086237"/>
          </a:xfrm>
        </p:spPr>
        <p:txBody>
          <a:bodyPr>
            <a:normAutofit fontScale="92500" lnSpcReduction="20000"/>
          </a:bodyPr>
          <a:lstStyle/>
          <a:p>
            <a:pPr algn="l"/>
            <a:r>
              <a:rPr lang="en-US" dirty="0"/>
              <a:t>Jacquelyn Sarowatz</a:t>
            </a:r>
          </a:p>
          <a:p>
            <a:pPr algn="l"/>
            <a:r>
              <a:rPr lang="en-US" dirty="0"/>
              <a:t>Grand Canyon University</a:t>
            </a:r>
          </a:p>
          <a:p>
            <a:pPr algn="l"/>
            <a:r>
              <a:rPr lang="en-US" dirty="0"/>
              <a:t>Elm - 510</a:t>
            </a:r>
          </a:p>
        </p:txBody>
      </p:sp>
      <p:sp>
        <p:nvSpPr>
          <p:cNvPr id="9" name="Rectangle 8"/>
          <p:cNvSpPr/>
          <p:nvPr/>
        </p:nvSpPr>
        <p:spPr>
          <a:xfrm rot="227449">
            <a:off x="852035" y="650240"/>
            <a:ext cx="5508125" cy="1208424"/>
          </a:xfrm>
          <a:prstGeom prst="rect">
            <a:avLst/>
          </a:prstGeom>
          <a:noFill/>
        </p:spPr>
        <p:txBody>
          <a:bodyPr wrap="square" lIns="91440" tIns="45720" rIns="91440" bIns="45720">
            <a:prstTxWarp prst="textTriangle">
              <a:avLst/>
            </a:prstTxWarp>
            <a:spAutoFit/>
          </a:bodyPr>
          <a:lstStyle/>
          <a:p>
            <a:pPr algn="ctr"/>
            <a:r>
              <a:rPr lang="en-US" sz="5400" dirty="0"/>
              <a:t>Raise the Roof</a:t>
            </a:r>
          </a:p>
        </p:txBody>
      </p:sp>
      <p:sp>
        <p:nvSpPr>
          <p:cNvPr id="11" name="Rectangle 10"/>
          <p:cNvSpPr/>
          <p:nvPr/>
        </p:nvSpPr>
        <p:spPr>
          <a:xfrm>
            <a:off x="5476895" y="2806313"/>
            <a:ext cx="5231689" cy="923330"/>
          </a:xfrm>
          <a:prstGeom prst="rect">
            <a:avLst/>
          </a:prstGeom>
          <a:noFill/>
        </p:spPr>
        <p:txBody>
          <a:bodyPr wrap="none" lIns="91440" tIns="45720" rIns="91440" bIns="45720">
            <a:spAutoFit/>
          </a:bodyPr>
          <a:lstStyle/>
          <a:p>
            <a:pPr algn="ctr"/>
            <a:r>
              <a:rPr lang="en-US" sz="5400" dirty="0"/>
              <a:t>For Kindergarten!</a:t>
            </a:r>
          </a:p>
        </p:txBody>
      </p:sp>
    </p:spTree>
    <p:extLst>
      <p:ext uri="{BB962C8B-B14F-4D97-AF65-F5344CB8AC3E}">
        <p14:creationId xmlns:p14="http://schemas.microsoft.com/office/powerpoint/2010/main" val="132689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4700" y="269968"/>
            <a:ext cx="10500360" cy="666735"/>
          </a:xfrm>
        </p:spPr>
        <p:txBody>
          <a:bodyPr>
            <a:normAutofit/>
          </a:bodyPr>
          <a:lstStyle/>
          <a:p>
            <a:pPr algn="ctr"/>
            <a:r>
              <a:rPr lang="en-US" sz="4000" dirty="0">
                <a:solidFill>
                  <a:schemeClr val="bg1"/>
                </a:solidFill>
                <a:latin typeface="Stencil" charset="0"/>
                <a:ea typeface="Stencil" charset="0"/>
                <a:cs typeface="Stencil" charset="0"/>
              </a:rPr>
              <a:t>The gang’s all here!</a:t>
            </a:r>
          </a:p>
        </p:txBody>
      </p:sp>
    </p:spTree>
    <p:extLst>
      <p:ext uri="{BB962C8B-B14F-4D97-AF65-F5344CB8AC3E}">
        <p14:creationId xmlns:p14="http://schemas.microsoft.com/office/powerpoint/2010/main" val="32433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flipH="1">
            <a:off x="-386080" y="163798"/>
            <a:ext cx="5770880" cy="1015663"/>
          </a:xfrm>
          <a:prstGeom prst="rect">
            <a:avLst/>
          </a:prstGeom>
          <a:noFill/>
          <a:ln>
            <a:noFill/>
          </a:ln>
        </p:spPr>
        <p:txBody>
          <a:bodyPr vert="horz" wrap="square" lIns="91440" tIns="45720" rIns="91440" bIns="45720">
            <a:spAutoFit/>
          </a:bodyPr>
          <a:lstStyle/>
          <a:p>
            <a:pPr algn="ctr"/>
            <a:r>
              <a:rPr lang="en-US" sz="6000" kern="1200" dirty="0">
                <a:solidFill>
                  <a:schemeClr val="bg1"/>
                </a:solidFill>
              </a:rPr>
              <a:t>BE INCREDIBLE!</a:t>
            </a:r>
            <a:endParaRPr lang="en-US" sz="6000" dirty="0">
              <a:solidFill>
                <a:schemeClr val="bg1"/>
              </a:solidFill>
            </a:endParaRPr>
          </a:p>
        </p:txBody>
      </p:sp>
    </p:spTree>
    <p:extLst>
      <p:ext uri="{BB962C8B-B14F-4D97-AF65-F5344CB8AC3E}">
        <p14:creationId xmlns:p14="http://schemas.microsoft.com/office/powerpoint/2010/main" val="99329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ated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15499" y="-1"/>
            <a:ext cx="4712913" cy="632128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Callout 10"/>
          <p:cNvSpPr/>
          <p:nvPr/>
        </p:nvSpPr>
        <p:spPr>
          <a:xfrm rot="10800000" flipH="1">
            <a:off x="4856480" y="1874943"/>
            <a:ext cx="6888480" cy="3036272"/>
          </a:xfrm>
          <a:prstGeom prst="wedgeEllipseCallout">
            <a:avLst>
              <a:gd name="adj1" fmla="val -65546"/>
              <a:gd name="adj2" fmla="val 74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92800" y="2356670"/>
            <a:ext cx="6888480" cy="2554545"/>
          </a:xfrm>
          <a:prstGeom prst="rect">
            <a:avLst/>
          </a:prstGeom>
          <a:noFill/>
        </p:spPr>
        <p:txBody>
          <a:bodyPr wrap="square" rtlCol="0">
            <a:spAutoFit/>
          </a:bodyPr>
          <a:lstStyle/>
          <a:p>
            <a:r>
              <a:rPr lang="en-US" sz="4000" b="1" dirty="0">
                <a:ln w="22225">
                  <a:solidFill>
                    <a:schemeClr val="accent1"/>
                  </a:solidFill>
                  <a:prstDash val="solid"/>
                </a:ln>
                <a:solidFill>
                  <a:schemeClr val="bg1"/>
                </a:solidFill>
              </a:rPr>
              <a:t>Hi Class! </a:t>
            </a:r>
          </a:p>
          <a:p>
            <a:r>
              <a:rPr lang="en-US" sz="4000" b="1" dirty="0">
                <a:ln w="22225">
                  <a:solidFill>
                    <a:schemeClr val="accent1"/>
                  </a:solidFill>
                  <a:prstDash val="solid"/>
                </a:ln>
                <a:solidFill>
                  <a:schemeClr val="bg1"/>
                </a:solidFill>
              </a:rPr>
              <a:t>	My name is Miss. J!</a:t>
            </a:r>
          </a:p>
          <a:p>
            <a:r>
              <a:rPr lang="en-US" sz="4000" b="1" dirty="0">
                <a:ln w="22225">
                  <a:solidFill>
                    <a:schemeClr val="accent1"/>
                  </a:solidFill>
                  <a:prstDash val="solid"/>
                </a:ln>
                <a:solidFill>
                  <a:schemeClr val="bg1"/>
                </a:solidFill>
              </a:rPr>
              <a:t>What’s yours?</a:t>
            </a:r>
          </a:p>
          <a:p>
            <a:endParaRPr lang="en-US" sz="4000" b="1" dirty="0">
              <a:ln w="22225">
                <a:solidFill>
                  <a:schemeClr val="accent1"/>
                </a:solidFill>
                <a:prstDash val="solid"/>
              </a:ln>
              <a:solidFill>
                <a:schemeClr val="bg1"/>
              </a:solidFill>
            </a:endParaRPr>
          </a:p>
        </p:txBody>
      </p:sp>
    </p:spTree>
    <p:extLst>
      <p:ext uri="{BB962C8B-B14F-4D97-AF65-F5344CB8AC3E}">
        <p14:creationId xmlns:p14="http://schemas.microsoft.com/office/powerpoint/2010/main" val="186047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e result for toy 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702" y="477078"/>
            <a:ext cx="5570054" cy="534725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75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3026" y="1151965"/>
            <a:ext cx="2214911" cy="274649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26550" y="1151965"/>
            <a:ext cx="2215056" cy="2746669"/>
          </a:xfrm>
          <a:prstGeom prst="rect">
            <a:avLst/>
          </a:prstGeom>
        </p:spPr>
      </p:pic>
      <p:sp>
        <p:nvSpPr>
          <p:cNvPr id="8" name="TextBox 7"/>
          <p:cNvSpPr txBox="1"/>
          <p:nvPr/>
        </p:nvSpPr>
        <p:spPr>
          <a:xfrm>
            <a:off x="3932575" y="865257"/>
            <a:ext cx="4307348" cy="861774"/>
          </a:xfrm>
          <a:prstGeom prst="rect">
            <a:avLst/>
          </a:prstGeom>
          <a:noFill/>
        </p:spPr>
        <p:txBody>
          <a:bodyPr wrap="square" rtlCol="0">
            <a:spAutoFit/>
          </a:bodyPr>
          <a:lstStyle/>
          <a:p>
            <a:pPr algn="ctr"/>
            <a:r>
              <a:rPr lang="en-US" sz="5000" dirty="0">
                <a:latin typeface="Stencil" charset="0"/>
                <a:ea typeface="Stencil" charset="0"/>
                <a:cs typeface="Stencil" charset="0"/>
              </a:rPr>
              <a:t>Class Rules:</a:t>
            </a:r>
          </a:p>
        </p:txBody>
      </p:sp>
      <p:sp>
        <p:nvSpPr>
          <p:cNvPr id="9" name="TextBox 8"/>
          <p:cNvSpPr txBox="1"/>
          <p:nvPr/>
        </p:nvSpPr>
        <p:spPr>
          <a:xfrm>
            <a:off x="4130692" y="1538809"/>
            <a:ext cx="3911109" cy="2215991"/>
          </a:xfrm>
          <a:prstGeom prst="rect">
            <a:avLst/>
          </a:prstGeom>
          <a:noFill/>
        </p:spPr>
        <p:txBody>
          <a:bodyPr wrap="square" rtlCol="0">
            <a:spAutoFit/>
          </a:bodyPr>
          <a:lstStyle/>
          <a:p>
            <a:pPr algn="ctr"/>
            <a:r>
              <a:rPr lang="en-US" sz="3000" dirty="0">
                <a:latin typeface="Stencil" charset="0"/>
                <a:ea typeface="Stencil" charset="0"/>
                <a:cs typeface="Stencil" charset="0"/>
              </a:rPr>
              <a:t>Listen</a:t>
            </a:r>
          </a:p>
          <a:p>
            <a:pPr algn="ctr"/>
            <a:r>
              <a:rPr lang="en-US" sz="3000" dirty="0">
                <a:latin typeface="Stencil" charset="0"/>
                <a:ea typeface="Stencil" charset="0"/>
                <a:cs typeface="Stencil" charset="0"/>
              </a:rPr>
              <a:t>Walk</a:t>
            </a:r>
          </a:p>
          <a:p>
            <a:pPr algn="ctr"/>
            <a:r>
              <a:rPr lang="en-US" sz="3000" dirty="0">
                <a:latin typeface="Stencil" charset="0"/>
                <a:ea typeface="Stencil" charset="0"/>
                <a:cs typeface="Stencil" charset="0"/>
              </a:rPr>
              <a:t>Ask</a:t>
            </a:r>
          </a:p>
          <a:p>
            <a:pPr algn="ctr"/>
            <a:r>
              <a:rPr lang="en-US" sz="3000" dirty="0">
                <a:latin typeface="Stencil" charset="0"/>
                <a:ea typeface="Stencil" charset="0"/>
                <a:cs typeface="Stencil" charset="0"/>
              </a:rPr>
              <a:t>Be kind</a:t>
            </a:r>
          </a:p>
          <a:p>
            <a:pPr algn="ctr"/>
            <a:endParaRPr lang="en-US" dirty="0"/>
          </a:p>
        </p:txBody>
      </p:sp>
      <p:pic>
        <p:nvPicPr>
          <p:cNvPr id="3074" name="Picture 2" descr="mage result for Agnes minion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32575" y="3754800"/>
            <a:ext cx="6124097" cy="290441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0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22643" y="-1"/>
            <a:ext cx="4608406" cy="2585389"/>
          </a:xfrm>
          <a:prstGeom prst="rect">
            <a:avLst/>
          </a:prstGeom>
        </p:spPr>
      </p:pic>
      <p:pic>
        <p:nvPicPr>
          <p:cNvPr id="4114" name="Picture 18" descr="mage result for ballo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976" y="2023398"/>
            <a:ext cx="961069" cy="21386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mage result for ballo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96640">
            <a:off x="9964308" y="2053255"/>
            <a:ext cx="961069" cy="21386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4" descr="elated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97937" y="1862518"/>
            <a:ext cx="1546304" cy="2370658"/>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elated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98148" y="1609530"/>
            <a:ext cx="1546304" cy="23706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mage result for ballo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624721">
            <a:off x="8000419" y="1258027"/>
            <a:ext cx="1381227" cy="30736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08821" y="2075413"/>
            <a:ext cx="1122680" cy="2245360"/>
          </a:xfrm>
          <a:prstGeom prst="rect">
            <a:avLst/>
          </a:prstGeom>
        </p:spPr>
      </p:pic>
      <p:pic>
        <p:nvPicPr>
          <p:cNvPr id="4108" name="Picture 12" descr="mage result for pixar up house"/>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1250" b="95417" l="21875" r="78359"/>
                    </a14:imgEffect>
                  </a14:imgLayer>
                </a14:imgProps>
              </a:ext>
              <a:ext uri="{28A0092B-C50C-407E-A947-70E740481C1C}">
                <a14:useLocalDpi xmlns:a14="http://schemas.microsoft.com/office/drawing/2010/main"/>
              </a:ext>
            </a:extLst>
          </a:blip>
          <a:srcRect/>
          <a:stretch>
            <a:fillRect/>
          </a:stretch>
        </p:blipFill>
        <p:spPr bwMode="auto">
          <a:xfrm>
            <a:off x="5731208" y="2585389"/>
            <a:ext cx="6538525" cy="36779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98879" y="1609530"/>
            <a:ext cx="1122680" cy="2245360"/>
          </a:xfrm>
          <a:prstGeom prst="rect">
            <a:avLst/>
          </a:prstGeom>
        </p:spPr>
      </p:pic>
      <p:sp>
        <p:nvSpPr>
          <p:cNvPr id="18" name="Rectangle 17"/>
          <p:cNvSpPr/>
          <p:nvPr/>
        </p:nvSpPr>
        <p:spPr>
          <a:xfrm rot="20383709">
            <a:off x="637664" y="4037475"/>
            <a:ext cx="6665685" cy="1754326"/>
          </a:xfrm>
          <a:prstGeom prst="rect">
            <a:avLst/>
          </a:prstGeom>
          <a:noFill/>
        </p:spPr>
        <p:txBody>
          <a:bodyPr wrap="square" lIns="91440" tIns="45720" rIns="91440" bIns="45720">
            <a:spAutoFit/>
          </a:bodyPr>
          <a:lstStyle/>
          <a:p>
            <a:pPr algn="ctr"/>
            <a:r>
              <a:rPr lang="en-US" sz="5400" dirty="0"/>
              <a:t>Earn your balloons and soar!</a:t>
            </a:r>
          </a:p>
        </p:txBody>
      </p:sp>
    </p:spTree>
    <p:extLst>
      <p:ext uri="{BB962C8B-B14F-4D97-AF65-F5344CB8AC3E}">
        <p14:creationId xmlns:p14="http://schemas.microsoft.com/office/powerpoint/2010/main" val="135884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elated image"/>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a:stretch/>
        </p:blipFill>
        <p:spPr bwMode="auto">
          <a:xfrm>
            <a:off x="647152" y="378694"/>
            <a:ext cx="1977245" cy="3112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24397" y="123742"/>
            <a:ext cx="3075201" cy="1477328"/>
          </a:xfrm>
          <a:prstGeom prst="rect">
            <a:avLst/>
          </a:prstGeom>
          <a:noFill/>
        </p:spPr>
        <p:txBody>
          <a:bodyPr wrap="square" rtlCol="0">
            <a:spAutoFit/>
          </a:bodyPr>
          <a:lstStyle/>
          <a:p>
            <a:r>
              <a:rPr lang="en-US" sz="2500" u="sng" dirty="0">
                <a:latin typeface="Stencil" charset="0"/>
                <a:ea typeface="Stencil" charset="0"/>
                <a:cs typeface="Stencil" charset="0"/>
              </a:rPr>
              <a:t>Enter the classroom</a:t>
            </a:r>
          </a:p>
          <a:p>
            <a:r>
              <a:rPr lang="en-US" sz="2000" dirty="0"/>
              <a:t>with walking feet and scare-floor noise level</a:t>
            </a:r>
          </a:p>
        </p:txBody>
      </p:sp>
      <p:sp>
        <p:nvSpPr>
          <p:cNvPr id="8" name="TextBox 7"/>
          <p:cNvSpPr txBox="1"/>
          <p:nvPr/>
        </p:nvSpPr>
        <p:spPr>
          <a:xfrm>
            <a:off x="9552217" y="1612898"/>
            <a:ext cx="2064241" cy="1477328"/>
          </a:xfrm>
          <a:prstGeom prst="rect">
            <a:avLst/>
          </a:prstGeom>
          <a:noFill/>
        </p:spPr>
        <p:txBody>
          <a:bodyPr wrap="square" rtlCol="0">
            <a:spAutoFit/>
          </a:bodyPr>
          <a:lstStyle/>
          <a:p>
            <a:r>
              <a:rPr lang="en-US" sz="2500" u="sng" dirty="0">
                <a:latin typeface="Stencil" charset="0"/>
                <a:ea typeface="Stencil" charset="0"/>
                <a:cs typeface="Stencil" charset="0"/>
              </a:rPr>
              <a:t>Using the restroom</a:t>
            </a:r>
          </a:p>
          <a:p>
            <a:r>
              <a:rPr lang="en-US" sz="2000" dirty="0">
                <a:ea typeface="Stencil" charset="0"/>
                <a:cs typeface="Stencil" charset="0"/>
              </a:rPr>
              <a:t>doesn’t need a dance, just ask!</a:t>
            </a:r>
          </a:p>
        </p:txBody>
      </p:sp>
      <p:sp>
        <p:nvSpPr>
          <p:cNvPr id="12" name="TextBox 11"/>
          <p:cNvSpPr txBox="1"/>
          <p:nvPr/>
        </p:nvSpPr>
        <p:spPr>
          <a:xfrm>
            <a:off x="7887573" y="4208315"/>
            <a:ext cx="2347122" cy="1862048"/>
          </a:xfrm>
          <a:prstGeom prst="rect">
            <a:avLst/>
          </a:prstGeom>
          <a:noFill/>
        </p:spPr>
        <p:txBody>
          <a:bodyPr wrap="square" rtlCol="0">
            <a:spAutoFit/>
          </a:bodyPr>
          <a:lstStyle/>
          <a:p>
            <a:r>
              <a:rPr lang="en-US" sz="2500" u="sng" dirty="0">
                <a:latin typeface="Stencil" charset="0"/>
                <a:ea typeface="Stencil" charset="0"/>
                <a:cs typeface="Stencil" charset="0"/>
              </a:rPr>
              <a:t>Getting attention</a:t>
            </a:r>
          </a:p>
          <a:p>
            <a:r>
              <a:rPr lang="en-US" sz="2000" dirty="0">
                <a:ea typeface="Stencil" charset="0"/>
                <a:cs typeface="Stencil" charset="0"/>
              </a:rPr>
              <a:t>Don’t get scary, </a:t>
            </a:r>
          </a:p>
          <a:p>
            <a:r>
              <a:rPr lang="en-US" sz="2000" dirty="0">
                <a:ea typeface="Stencil" charset="0"/>
                <a:cs typeface="Stencil" charset="0"/>
              </a:rPr>
              <a:t>raise your hand</a:t>
            </a:r>
          </a:p>
          <a:p>
            <a:endParaRPr lang="en-US" sz="2500" dirty="0">
              <a:ea typeface="Stencil" charset="0"/>
              <a:cs typeface="Stencil"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4397" y="3881677"/>
            <a:ext cx="4489811" cy="2515324"/>
          </a:xfrm>
          <a:prstGeom prst="rect">
            <a:avLst/>
          </a:prstGeom>
        </p:spPr>
      </p:pic>
      <p:pic>
        <p:nvPicPr>
          <p:cNvPr id="2050" name="Picture 2" descr="elated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16316" y="1164578"/>
            <a:ext cx="4135901" cy="232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0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56960" y="313890"/>
            <a:ext cx="4795520" cy="1092607"/>
          </a:xfrm>
          <a:prstGeom prst="rect">
            <a:avLst/>
          </a:prstGeom>
          <a:noFill/>
        </p:spPr>
        <p:txBody>
          <a:bodyPr wrap="square" rtlCol="0">
            <a:spAutoFit/>
          </a:bodyPr>
          <a:lstStyle/>
          <a:p>
            <a:r>
              <a:rPr lang="en-US" sz="2500" u="sng" dirty="0">
                <a:latin typeface="Stencil" charset="0"/>
                <a:ea typeface="Stencil" charset="0"/>
                <a:cs typeface="Stencil" charset="0"/>
              </a:rPr>
              <a:t>Food in the room</a:t>
            </a:r>
          </a:p>
          <a:p>
            <a:r>
              <a:rPr lang="en-US" sz="2000" dirty="0">
                <a:ea typeface="Stencil" charset="0"/>
                <a:cs typeface="Stencil" charset="0"/>
              </a:rPr>
              <a:t>The lunchroom is your place to eat, </a:t>
            </a:r>
          </a:p>
          <a:p>
            <a:r>
              <a:rPr lang="en-US" sz="2000" dirty="0">
                <a:ea typeface="Stencil" charset="0"/>
                <a:cs typeface="Stencil" charset="0"/>
              </a:rPr>
              <a:t>berries and nuts, all kinds of treats</a:t>
            </a:r>
          </a:p>
        </p:txBody>
      </p:sp>
      <p:pic>
        <p:nvPicPr>
          <p:cNvPr id="6148" name="Picture 4" descr="mage result for zootopia pho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0160" y="3356329"/>
            <a:ext cx="4206240" cy="28209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86400" y="3556000"/>
            <a:ext cx="4368800" cy="1400383"/>
          </a:xfrm>
          <a:prstGeom prst="rect">
            <a:avLst/>
          </a:prstGeom>
          <a:noFill/>
        </p:spPr>
        <p:txBody>
          <a:bodyPr wrap="square" rtlCol="0">
            <a:spAutoFit/>
          </a:bodyPr>
          <a:lstStyle/>
          <a:p>
            <a:r>
              <a:rPr lang="en-US" sz="2500" u="sng" dirty="0">
                <a:latin typeface="Stencil" charset="0"/>
                <a:ea typeface="Stencil" charset="0"/>
                <a:cs typeface="Stencil" charset="0"/>
              </a:rPr>
              <a:t>Devices in the room</a:t>
            </a:r>
          </a:p>
          <a:p>
            <a:r>
              <a:rPr lang="en-US" sz="2000" dirty="0">
                <a:ea typeface="Stencil" charset="0"/>
                <a:cs typeface="Stencil" charset="0"/>
              </a:rPr>
              <a:t>No electronic devices will be needed, we’ll use our brain power to solve cases like they did</a:t>
            </a:r>
          </a:p>
        </p:txBody>
      </p:sp>
      <p:pic>
        <p:nvPicPr>
          <p:cNvPr id="3074" name="Picture 2" descr="mage result for zootopia popsicles hams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6563" y="313890"/>
            <a:ext cx="4670397" cy="272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e result for bugs life charac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356" y="795131"/>
            <a:ext cx="9700591" cy="545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1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560" y="4998085"/>
            <a:ext cx="10515600" cy="1325563"/>
          </a:xfrm>
        </p:spPr>
        <p:txBody>
          <a:bodyPr>
            <a:normAutofit/>
          </a:bodyPr>
          <a:lstStyle/>
          <a:p>
            <a:pPr algn="ctr"/>
            <a:r>
              <a:rPr lang="en-US" sz="4000" dirty="0">
                <a:latin typeface="Stencil" charset="0"/>
                <a:ea typeface="Stencil" charset="0"/>
                <a:cs typeface="Stencil" charset="0"/>
              </a:rPr>
              <a:t>Celebrate your background, skills &amp; abilities!</a:t>
            </a:r>
          </a:p>
        </p:txBody>
      </p:sp>
      <p:pic>
        <p:nvPicPr>
          <p:cNvPr id="1026" name="Picture 2" descr="mage result for coco"/>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358984" y="1040738"/>
            <a:ext cx="5392751" cy="284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797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1664</TotalTime>
  <Words>1457</Words>
  <Application>Microsoft Macintosh PowerPoint</Application>
  <PresentationFormat>Widescreen</PresentationFormat>
  <Paragraphs>59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Mangal</vt:lpstr>
      <vt:lpstr>Stencil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Celebrate your background, skills &amp; abilities!</vt:lpstr>
      <vt:lpstr>The gang’s all here!</vt:lpstr>
      <vt:lpstr>PowerPoint Presentation</vt:lpstr>
    </vt:vector>
  </TitlesOfParts>
  <Manager/>
  <Company/>
  <LinksUpToDate>false</LinksUpToDate>
  <SharedDoc>false</SharedDoc>
  <HyperlinkBase/>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 your feet up for kindergarten!</dc:title>
  <dc:subject/>
  <dc:creator>Jacquelyn R Sarowatz</dc:creator>
  <cp:keywords/>
  <dc:description/>
  <cp:lastModifiedBy>Jacquelyn R Sarowatz</cp:lastModifiedBy>
  <cp:revision>83</cp:revision>
  <cp:lastPrinted>2018-05-10T01:42:09Z</cp:lastPrinted>
  <dcterms:created xsi:type="dcterms:W3CDTF">2018-05-08T23:46:29Z</dcterms:created>
  <dcterms:modified xsi:type="dcterms:W3CDTF">2020-01-20T19:24:09Z</dcterms:modified>
  <cp:category/>
</cp:coreProperties>
</file>